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2"/>
  </p:notesMasterIdLst>
  <p:sldIdLst>
    <p:sldId id="256" r:id="rId2"/>
    <p:sldId id="276" r:id="rId3"/>
    <p:sldId id="277" r:id="rId4"/>
    <p:sldId id="273" r:id="rId5"/>
    <p:sldId id="278" r:id="rId6"/>
    <p:sldId id="274" r:id="rId7"/>
    <p:sldId id="275" r:id="rId8"/>
    <p:sldId id="267" r:id="rId9"/>
    <p:sldId id="268" r:id="rId10"/>
    <p:sldId id="28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3EA16ED-0912-B696-5B8F-90FEE11C8146}" name="Hannula Sebastian" initials="SH" userId="S::sebastian.hannula@aalto.fi::7a5cbdda-7044-4785-8025-adb4c65ae68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2B"/>
    <a:srgbClr val="FFC998"/>
    <a:srgbClr val="756456"/>
    <a:srgbClr val="82B967"/>
    <a:srgbClr val="48BD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FA87D-84C6-4A7D-947E-42FF11D5B34E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E3075-43BA-466D-9560-994F62752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41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E3075-43BA-466D-9560-994F62752A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81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0E3075-43BA-466D-9560-994F62752A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00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5713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20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46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877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42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49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12/31/2024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35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12/31/2024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65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12/31/2024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79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351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43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3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bastianhannula/Spatial_navigation_attractor_networ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9631240" cy="2696866"/>
          </a:xfrm>
        </p:spPr>
        <p:txBody>
          <a:bodyPr>
            <a:normAutofit fontScale="90000"/>
          </a:bodyPr>
          <a:lstStyle/>
          <a:p>
            <a:r>
              <a:rPr lang="en-US"/>
              <a:t>Spatial navigation with ring attractor networks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FF0034-08AD-7506-4D98-10C506D7C8BD}"/>
              </a:ext>
            </a:extLst>
          </p:cNvPr>
          <p:cNvSpPr txBox="1"/>
          <p:nvPr/>
        </p:nvSpPr>
        <p:spPr>
          <a:xfrm>
            <a:off x="454479" y="5842907"/>
            <a:ext cx="56388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Sebastian Hannula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86B43-BBE2-E8A8-1BBA-FD2629053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70C-4DBF-4694-0790-778805051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652251"/>
            <a:ext cx="10168128" cy="1553497"/>
          </a:xfrm>
        </p:spPr>
        <p:txBody>
          <a:bodyPr>
            <a:normAutofit/>
          </a:bodyPr>
          <a:lstStyle/>
          <a:p>
            <a:r>
              <a:rPr lang="en-GB" sz="1600" dirty="0" err="1"/>
              <a:t>Ocko</a:t>
            </a:r>
            <a:r>
              <a:rPr lang="en-GB" sz="1600" dirty="0"/>
              <a:t> SA, Hardcastle K, </a:t>
            </a:r>
            <a:r>
              <a:rPr lang="en-GB" sz="1600" dirty="0" err="1"/>
              <a:t>Giocomo</a:t>
            </a:r>
            <a:r>
              <a:rPr lang="en-GB" sz="1600" dirty="0"/>
              <a:t> LM, Ganguli S. Emergent elasticity in the neural code for space. Proc Natl </a:t>
            </a:r>
            <a:r>
              <a:rPr lang="en-GB" sz="1600" dirty="0" err="1"/>
              <a:t>Acad</a:t>
            </a:r>
            <a:r>
              <a:rPr lang="en-GB" sz="1600" dirty="0"/>
              <a:t> Sci U S A. 2018 Dec 11;115(50):E11798-E11806. </a:t>
            </a:r>
            <a:r>
              <a:rPr lang="en-GB" sz="1600" dirty="0" err="1"/>
              <a:t>doi</a:t>
            </a:r>
            <a:r>
              <a:rPr lang="en-GB" sz="1600" dirty="0"/>
              <a:t>: 10.1073/pnas.1805959115.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sz="1600" b="1" dirty="0"/>
              <a:t>Animation source code</a:t>
            </a:r>
            <a:r>
              <a:rPr lang="en-US" sz="1600" dirty="0"/>
              <a:t>: </a:t>
            </a:r>
            <a:r>
              <a:rPr lang="en-US" sz="1600" dirty="0">
                <a:hlinkClick r:id="rId2"/>
              </a:rPr>
              <a:t>https://github.com/sebastianhannula/Spatial_navigation_attractor_network</a:t>
            </a:r>
            <a:endParaRPr lang="en-US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FBCE0-285E-5F09-F5DA-8ACAF1265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70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6CC3E-9058-BD0E-6CB8-4413D875C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522844"/>
            <a:ext cx="10168128" cy="1179576"/>
          </a:xfrm>
        </p:spPr>
        <p:txBody>
          <a:bodyPr/>
          <a:lstStyle/>
          <a:p>
            <a:r>
              <a:rPr lang="fi-FI"/>
              <a:t>Ring </a:t>
            </a:r>
            <a:r>
              <a:rPr lang="fi-FI" err="1"/>
              <a:t>Attractor</a:t>
            </a:r>
            <a:r>
              <a:rPr lang="fi-FI"/>
              <a:t> Network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2FACF-4F66-255A-4E0E-565B72270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B8F94-5789-D64E-AD20-6625DC89182F}" type="datetime1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B33A5-1B89-1212-1538-8B93E6776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6AB5B-3D17-9A34-71A3-20FB7268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E0C164-03A6-66FB-0AC1-0ACC32DE7E95}"/>
              </a:ext>
            </a:extLst>
          </p:cNvPr>
          <p:cNvSpPr txBox="1"/>
          <p:nvPr/>
        </p:nvSpPr>
        <p:spPr>
          <a:xfrm>
            <a:off x="908304" y="2244277"/>
            <a:ext cx="5370060" cy="12920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Excitatory connections to neighbors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Inhibitory connections to further away cells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Weight matrix visualized on right: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DAE20CE-9CFB-63CC-1027-8E690753D60E}"/>
              </a:ext>
            </a:extLst>
          </p:cNvPr>
          <p:cNvGrpSpPr/>
          <p:nvPr/>
        </p:nvGrpSpPr>
        <p:grpSpPr>
          <a:xfrm>
            <a:off x="1628012" y="3429000"/>
            <a:ext cx="4277488" cy="2802130"/>
            <a:chOff x="818001" y="2585486"/>
            <a:chExt cx="5137403" cy="347388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CDFCB40-F851-3D2F-4E65-B9D12BEA2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8001" y="2585486"/>
              <a:ext cx="5037512" cy="3473881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04835CE-8BD5-EEBF-4676-A3E1DA2FFCE8}"/>
                </a:ext>
              </a:extLst>
            </p:cNvPr>
            <p:cNvSpPr/>
            <p:nvPr/>
          </p:nvSpPr>
          <p:spPr>
            <a:xfrm rot="2521633">
              <a:off x="4197577" y="3252635"/>
              <a:ext cx="1757827" cy="570264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31" descr="A chart of a weight matrix&#10;&#10;Description automatically generated">
            <a:extLst>
              <a:ext uri="{FF2B5EF4-FFF2-40B4-BE49-F238E27FC236}">
                <a16:creationId xmlns:a16="http://schemas.microsoft.com/office/drawing/2014/main" id="{824DAC84-3CB9-6964-7DBF-80EE0BBEA6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7" t="7118" r="8203" b="3645"/>
          <a:stretch/>
        </p:blipFill>
        <p:spPr>
          <a:xfrm>
            <a:off x="6381996" y="2325192"/>
            <a:ext cx="4901700" cy="403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730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6CC3E-9058-BD0E-6CB8-4413D875C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522844"/>
            <a:ext cx="10168128" cy="1179576"/>
          </a:xfrm>
        </p:spPr>
        <p:txBody>
          <a:bodyPr/>
          <a:lstStyle/>
          <a:p>
            <a:r>
              <a:rPr lang="fi-FI"/>
              <a:t>Ring </a:t>
            </a:r>
            <a:r>
              <a:rPr lang="fi-FI" err="1"/>
              <a:t>Attractor</a:t>
            </a:r>
            <a:r>
              <a:rPr lang="fi-FI"/>
              <a:t> Network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6AB5B-3D17-9A34-71A3-20FB7268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E0C164-03A6-66FB-0AC1-0ACC32DE7E95}"/>
              </a:ext>
            </a:extLst>
          </p:cNvPr>
          <p:cNvSpPr txBox="1"/>
          <p:nvPr/>
        </p:nvSpPr>
        <p:spPr>
          <a:xfrm>
            <a:off x="1011935" y="2505670"/>
            <a:ext cx="5270877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Interplay of close-by excitatory and further away inhibitory connections lead to stable dynamics seen in the gif to the right </a:t>
            </a:r>
          </a:p>
          <a:p>
            <a:pPr lvl="1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animation starts with a random initialization and converges to stable attractor point (animation is looped)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Red color indicates more activity</a:t>
            </a:r>
          </a:p>
        </p:txBody>
      </p:sp>
      <p:pic>
        <p:nvPicPr>
          <p:cNvPr id="7" name="Picture 6" descr="A circle of pink and black dots&#10;&#10;Description automatically generated">
            <a:extLst>
              <a:ext uri="{FF2B5EF4-FFF2-40B4-BE49-F238E27FC236}">
                <a16:creationId xmlns:a16="http://schemas.microsoft.com/office/drawing/2014/main" id="{CB8371F0-E1E6-C7EB-8415-3CC9C1274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1" r="19628"/>
          <a:stretch/>
        </p:blipFill>
        <p:spPr>
          <a:xfrm>
            <a:off x="6984418" y="2142952"/>
            <a:ext cx="4607814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16A2C-9103-27CF-2485-B891DB23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Full spatial navigation model (</a:t>
            </a:r>
            <a:r>
              <a:rPr lang="en-US" err="1"/>
              <a:t>Ocko</a:t>
            </a:r>
            <a:r>
              <a:rPr lang="en-US"/>
              <a:t> et al.)</a:t>
            </a:r>
            <a:endParaRPr lang="en-US" kern="12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7BA15-7EB6-5426-0AA8-CA23401EA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B77A26E8-E8D1-0D4C-CB6D-7B24C590D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650" y="2375382"/>
            <a:ext cx="7007129" cy="3980968"/>
          </a:xfrm>
          <a:prstGeom prst="rect">
            <a:avLst/>
          </a:prstGeom>
        </p:spPr>
      </p:pic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1E396F1E-1E09-2670-0E53-EEF8C31BB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265" y="2518778"/>
            <a:ext cx="4154522" cy="3694176"/>
          </a:xfrm>
        </p:spPr>
        <p:txBody>
          <a:bodyPr>
            <a:normAutofit/>
          </a:bodyPr>
          <a:lstStyle/>
          <a:p>
            <a:r>
              <a:rPr lang="en-US" sz="2400" dirty="0"/>
              <a:t>Cell types:</a:t>
            </a:r>
          </a:p>
          <a:p>
            <a:pPr lvl="1"/>
            <a:r>
              <a:rPr lang="en-US" sz="2000" dirty="0"/>
              <a:t>Attractor cells (black)</a:t>
            </a:r>
          </a:p>
          <a:p>
            <a:pPr lvl="1"/>
            <a:r>
              <a:rPr lang="en-US" sz="2000" dirty="0"/>
              <a:t>Velocity sensitive cells (East &amp; West) (green &amp; blue)</a:t>
            </a:r>
          </a:p>
          <a:p>
            <a:pPr lvl="1"/>
            <a:r>
              <a:rPr lang="en-US" sz="2000" dirty="0"/>
              <a:t>Landmark cells (orange)</a:t>
            </a:r>
          </a:p>
          <a:p>
            <a:r>
              <a:rPr lang="en-US" sz="2400" dirty="0"/>
              <a:t>Capable of creating and maintaining consistent spatial map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8658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03374-25AC-146C-2A57-B0402653A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Velocity cells and their connectivity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0A6C2-F43B-C28A-3D49-19445792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5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F99DC9D-D867-083A-E49B-79EECE12BD1A}"/>
              </a:ext>
            </a:extLst>
          </p:cNvPr>
          <p:cNvSpPr>
            <a:spLocks/>
          </p:cNvSpPr>
          <p:nvPr/>
        </p:nvSpPr>
        <p:spPr>
          <a:xfrm>
            <a:off x="860679" y="3364420"/>
            <a:ext cx="360000" cy="360000"/>
          </a:xfrm>
          <a:prstGeom prst="ellipse">
            <a:avLst/>
          </a:prstGeom>
          <a:solidFill>
            <a:srgbClr val="48BD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F6FF70-063F-66E8-9EA0-FD7B8F16D9E8}"/>
              </a:ext>
            </a:extLst>
          </p:cNvPr>
          <p:cNvSpPr txBox="1"/>
          <p:nvPr/>
        </p:nvSpPr>
        <p:spPr>
          <a:xfrm>
            <a:off x="1220679" y="3340245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West sensitive velocity cell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62A2220-15A4-CDF8-BA5B-0DFB11A8632C}"/>
              </a:ext>
            </a:extLst>
          </p:cNvPr>
          <p:cNvSpPr>
            <a:spLocks/>
          </p:cNvSpPr>
          <p:nvPr/>
        </p:nvSpPr>
        <p:spPr>
          <a:xfrm>
            <a:off x="860679" y="4014989"/>
            <a:ext cx="360000" cy="360000"/>
          </a:xfrm>
          <a:prstGeom prst="ellipse">
            <a:avLst/>
          </a:prstGeom>
          <a:solidFill>
            <a:srgbClr val="82B9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C4E03B-51F9-147C-E391-E3447CD622D6}"/>
              </a:ext>
            </a:extLst>
          </p:cNvPr>
          <p:cNvSpPr txBox="1"/>
          <p:nvPr/>
        </p:nvSpPr>
        <p:spPr>
          <a:xfrm>
            <a:off x="1220679" y="3990814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East sensitive velocity cell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A4150EC-99A1-C0D9-DDB8-F6B12917244C}"/>
              </a:ext>
            </a:extLst>
          </p:cNvPr>
          <p:cNvSpPr>
            <a:spLocks/>
          </p:cNvSpPr>
          <p:nvPr/>
        </p:nvSpPr>
        <p:spPr>
          <a:xfrm>
            <a:off x="860679" y="2718670"/>
            <a:ext cx="360000" cy="36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9A2BE4-39BB-42AE-716F-FDF1A0EC9122}"/>
              </a:ext>
            </a:extLst>
          </p:cNvPr>
          <p:cNvSpPr txBox="1"/>
          <p:nvPr/>
        </p:nvSpPr>
        <p:spPr>
          <a:xfrm>
            <a:off x="1220679" y="2694495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Attractor network cell</a:t>
            </a:r>
          </a:p>
        </p:txBody>
      </p:sp>
      <p:pic>
        <p:nvPicPr>
          <p:cNvPr id="14" name="Picture 13" descr="A group of circles with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35DE53F8-3181-20A1-A7DF-A31546959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3" t="8791" r="17097" b="6335"/>
          <a:stretch/>
        </p:blipFill>
        <p:spPr>
          <a:xfrm>
            <a:off x="5502328" y="2275801"/>
            <a:ext cx="5741560" cy="419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152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16A2C-9103-27CF-2485-B891DB23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Path integration with velocity sensitive cells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7BA15-7EB6-5426-0AA8-CA23401EA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ADE5256-8E7F-26A4-71B0-5CE9C282895C}"/>
              </a:ext>
            </a:extLst>
          </p:cNvPr>
          <p:cNvSpPr>
            <a:spLocks/>
          </p:cNvSpPr>
          <p:nvPr/>
        </p:nvSpPr>
        <p:spPr>
          <a:xfrm>
            <a:off x="860679" y="3364420"/>
            <a:ext cx="360000" cy="360000"/>
          </a:xfrm>
          <a:prstGeom prst="ellipse">
            <a:avLst/>
          </a:prstGeom>
          <a:solidFill>
            <a:srgbClr val="48BD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3EE6BC-87F0-4604-4C0F-0309662407C9}"/>
              </a:ext>
            </a:extLst>
          </p:cNvPr>
          <p:cNvSpPr txBox="1"/>
          <p:nvPr/>
        </p:nvSpPr>
        <p:spPr>
          <a:xfrm>
            <a:off x="1220679" y="3340245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West sensitive velocity cell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321FFE6-8BE7-8616-AF3A-52FB6BD9DD7D}"/>
              </a:ext>
            </a:extLst>
          </p:cNvPr>
          <p:cNvSpPr>
            <a:spLocks/>
          </p:cNvSpPr>
          <p:nvPr/>
        </p:nvSpPr>
        <p:spPr>
          <a:xfrm>
            <a:off x="860679" y="4014989"/>
            <a:ext cx="360000" cy="360000"/>
          </a:xfrm>
          <a:prstGeom prst="ellipse">
            <a:avLst/>
          </a:prstGeom>
          <a:solidFill>
            <a:srgbClr val="82B9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2F85D-4E07-5D3F-18E1-0913CF6F0DD6}"/>
              </a:ext>
            </a:extLst>
          </p:cNvPr>
          <p:cNvSpPr txBox="1"/>
          <p:nvPr/>
        </p:nvSpPr>
        <p:spPr>
          <a:xfrm>
            <a:off x="1220679" y="3990814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East sensitive velocity cell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C7B7752-DC0D-C673-1DF8-95D6B2181064}"/>
              </a:ext>
            </a:extLst>
          </p:cNvPr>
          <p:cNvSpPr>
            <a:spLocks/>
          </p:cNvSpPr>
          <p:nvPr/>
        </p:nvSpPr>
        <p:spPr>
          <a:xfrm>
            <a:off x="860679" y="2718670"/>
            <a:ext cx="360000" cy="36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15B988-EA9C-5155-462B-863BFFC2FD83}"/>
              </a:ext>
            </a:extLst>
          </p:cNvPr>
          <p:cNvSpPr txBox="1"/>
          <p:nvPr/>
        </p:nvSpPr>
        <p:spPr>
          <a:xfrm>
            <a:off x="1220679" y="2694495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Attractor network cell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24A6B61-852B-B132-60BB-7CA83192C151}"/>
              </a:ext>
            </a:extLst>
          </p:cNvPr>
          <p:cNvSpPr>
            <a:spLocks/>
          </p:cNvSpPr>
          <p:nvPr/>
        </p:nvSpPr>
        <p:spPr>
          <a:xfrm>
            <a:off x="860679" y="4674890"/>
            <a:ext cx="360000" cy="360000"/>
          </a:xfrm>
          <a:prstGeom prst="ellipse">
            <a:avLst/>
          </a:prstGeom>
          <a:solidFill>
            <a:srgbClr val="7564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C3061F-BB71-5120-27BC-AEB6CA6AC7E3}"/>
              </a:ext>
            </a:extLst>
          </p:cNvPr>
          <p:cNvSpPr txBox="1"/>
          <p:nvPr/>
        </p:nvSpPr>
        <p:spPr>
          <a:xfrm>
            <a:off x="1220678" y="4650715"/>
            <a:ext cx="4208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Spherical approximation of a mouse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EDD35F-7B57-058C-E9F2-0A57F51A6E59}"/>
              </a:ext>
            </a:extLst>
          </p:cNvPr>
          <p:cNvSpPr txBox="1"/>
          <p:nvPr/>
        </p:nvSpPr>
        <p:spPr>
          <a:xfrm>
            <a:off x="754693" y="5631837"/>
            <a:ext cx="4844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/>
              <a:t>Bump position not anchored to physical space yet!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DA31EF53-696E-A1C3-FE60-4401FFEF14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7" t="7390" r="17920"/>
          <a:stretch/>
        </p:blipFill>
        <p:spPr>
          <a:xfrm>
            <a:off x="5932151" y="2135595"/>
            <a:ext cx="5241175" cy="429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407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16A2C-9103-27CF-2485-B891DB23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Landmark</a:t>
            </a:r>
            <a:r>
              <a:rPr lang="en-US" kern="1200">
                <a:latin typeface="+mj-lt"/>
                <a:ea typeface="+mj-ea"/>
                <a:cs typeface="+mj-cs"/>
              </a:rPr>
              <a:t> cells and their connectivity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7BA15-7EB6-5426-0AA8-CA23401EA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01B8DC8-FA39-13DD-6873-11BD6D7E3AE9}"/>
              </a:ext>
            </a:extLst>
          </p:cNvPr>
          <p:cNvSpPr>
            <a:spLocks/>
          </p:cNvSpPr>
          <p:nvPr/>
        </p:nvSpPr>
        <p:spPr>
          <a:xfrm>
            <a:off x="860679" y="3364420"/>
            <a:ext cx="360000" cy="360000"/>
          </a:xfrm>
          <a:prstGeom prst="ellipse">
            <a:avLst/>
          </a:prstGeom>
          <a:solidFill>
            <a:srgbClr val="FF8C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CD3D9D-B90F-732D-CC5E-B4614EAF6699}"/>
              </a:ext>
            </a:extLst>
          </p:cNvPr>
          <p:cNvSpPr txBox="1"/>
          <p:nvPr/>
        </p:nvSpPr>
        <p:spPr>
          <a:xfrm>
            <a:off x="1220679" y="3340245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Landmark cell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0CA2C4-27E3-D003-18B6-1921FC45DE7B}"/>
              </a:ext>
            </a:extLst>
          </p:cNvPr>
          <p:cNvSpPr>
            <a:spLocks/>
          </p:cNvSpPr>
          <p:nvPr/>
        </p:nvSpPr>
        <p:spPr>
          <a:xfrm>
            <a:off x="860679" y="2718670"/>
            <a:ext cx="360000" cy="36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FE9C92-F45C-41AA-83B4-D442F8EAB88B}"/>
              </a:ext>
            </a:extLst>
          </p:cNvPr>
          <p:cNvSpPr txBox="1"/>
          <p:nvPr/>
        </p:nvSpPr>
        <p:spPr>
          <a:xfrm>
            <a:off x="1220679" y="2694495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Attractor network cell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88180D0-C2D8-D5FF-F04A-2828D668B43C}"/>
              </a:ext>
            </a:extLst>
          </p:cNvPr>
          <p:cNvSpPr>
            <a:spLocks/>
          </p:cNvSpPr>
          <p:nvPr/>
        </p:nvSpPr>
        <p:spPr>
          <a:xfrm>
            <a:off x="860679" y="4674890"/>
            <a:ext cx="360000" cy="360000"/>
          </a:xfrm>
          <a:prstGeom prst="ellipse">
            <a:avLst/>
          </a:prstGeom>
          <a:solidFill>
            <a:srgbClr val="7564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8CAB96-8D13-DD0A-E00C-2BD95C4B8C37}"/>
              </a:ext>
            </a:extLst>
          </p:cNvPr>
          <p:cNvSpPr txBox="1"/>
          <p:nvPr/>
        </p:nvSpPr>
        <p:spPr>
          <a:xfrm>
            <a:off x="1220679" y="3998721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 Physical landmark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4E4E9B3-6485-BA10-380B-279E2CB295E6}"/>
              </a:ext>
            </a:extLst>
          </p:cNvPr>
          <p:cNvSpPr/>
          <p:nvPr/>
        </p:nvSpPr>
        <p:spPr>
          <a:xfrm>
            <a:off x="860679" y="4035576"/>
            <a:ext cx="359999" cy="360000"/>
          </a:xfrm>
          <a:prstGeom prst="rect">
            <a:avLst/>
          </a:prstGeom>
          <a:solidFill>
            <a:srgbClr val="FFC998"/>
          </a:solidFill>
          <a:ln w="28575">
            <a:solidFill>
              <a:srgbClr val="FF8C2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768EBA-073A-2312-E5BF-C1DB2D12D6D2}"/>
              </a:ext>
            </a:extLst>
          </p:cNvPr>
          <p:cNvSpPr txBox="1"/>
          <p:nvPr/>
        </p:nvSpPr>
        <p:spPr>
          <a:xfrm>
            <a:off x="1220678" y="4650715"/>
            <a:ext cx="4208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Spherical approximation of a mouse</a:t>
            </a:r>
          </a:p>
        </p:txBody>
      </p:sp>
      <p:pic>
        <p:nvPicPr>
          <p:cNvPr id="22" name="Picture 21" descr="A screenshot of a video game&#10;&#10;Description automatically generated">
            <a:extLst>
              <a:ext uri="{FF2B5EF4-FFF2-40B4-BE49-F238E27FC236}">
                <a16:creationId xmlns:a16="http://schemas.microsoft.com/office/drawing/2014/main" id="{63392037-6C2E-AFE6-2554-B0ED21CB72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1" t="6473" r="9227"/>
          <a:stretch/>
        </p:blipFill>
        <p:spPr>
          <a:xfrm>
            <a:off x="5215956" y="2113935"/>
            <a:ext cx="6610187" cy="429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344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F867A-9407-E0B0-8F09-EA73CF24B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err="1"/>
              <a:t>Anchoring</a:t>
            </a:r>
            <a:r>
              <a:rPr lang="fi-FI"/>
              <a:t> </a:t>
            </a:r>
            <a:r>
              <a:rPr lang="fi-FI" err="1"/>
              <a:t>representation</a:t>
            </a:r>
            <a:r>
              <a:rPr lang="fi-FI"/>
              <a:t> to </a:t>
            </a:r>
            <a:r>
              <a:rPr lang="fi-FI" err="1"/>
              <a:t>landmark</a:t>
            </a:r>
            <a:r>
              <a:rPr lang="fi-FI"/>
              <a:t> </a:t>
            </a:r>
            <a:r>
              <a:rPr lang="fi-FI" err="1"/>
              <a:t>cells</a:t>
            </a:r>
            <a:r>
              <a:rPr lang="fi-FI"/>
              <a:t> </a:t>
            </a:r>
            <a:r>
              <a:rPr lang="fi-FI" err="1"/>
              <a:t>with</a:t>
            </a:r>
            <a:r>
              <a:rPr lang="fi-FI"/>
              <a:t> H</a:t>
            </a:r>
            <a:r>
              <a:rPr lang="en-FI"/>
              <a:t>ebbian Learning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EB125-338A-2A1C-C475-2542CCFA5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14F31A7-45EB-9D8C-561C-A4CCA7330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5" y="2478024"/>
            <a:ext cx="4105275" cy="3694176"/>
          </a:xfrm>
        </p:spPr>
        <p:txBody>
          <a:bodyPr>
            <a:normAutofit/>
          </a:bodyPr>
          <a:lstStyle/>
          <a:p>
            <a:r>
              <a:rPr lang="en-US" sz="2400"/>
              <a:t>Hebbian learning in action</a:t>
            </a:r>
          </a:p>
          <a:p>
            <a:pPr lvl="1"/>
            <a:r>
              <a:rPr lang="en-US" sz="1800"/>
              <a:t>Weight decay for all synapses</a:t>
            </a:r>
          </a:p>
          <a:p>
            <a:pPr lvl="1"/>
            <a:r>
              <a:rPr lang="en-US" sz="1800"/>
              <a:t>Strengthening synapses of attractor cells firing at same time with Landmark cell</a:t>
            </a:r>
          </a:p>
          <a:p>
            <a:pPr lvl="1"/>
            <a:r>
              <a:rPr lang="en-US" sz="1800"/>
              <a:t>Slower time-scale</a:t>
            </a:r>
          </a:p>
          <a:p>
            <a:r>
              <a:rPr lang="en-US" sz="2200"/>
              <a:t>Synaptic strengths are driven towards long-time average of simultaneous activity</a:t>
            </a:r>
          </a:p>
          <a:p>
            <a:endParaRPr lang="en-US" sz="220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9454985-8F72-222F-7177-99C2E5402E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9" t="5785" r="9871"/>
          <a:stretch/>
        </p:blipFill>
        <p:spPr>
          <a:xfrm>
            <a:off x="5270649" y="2107912"/>
            <a:ext cx="6539694" cy="433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58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210F0-448D-1500-B09D-54EFBE782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Learning a </a:t>
            </a:r>
            <a:r>
              <a:rPr lang="fi-FI" err="1"/>
              <a:t>simple</a:t>
            </a:r>
            <a:r>
              <a:rPr lang="fi-FI"/>
              <a:t> 1D </a:t>
            </a:r>
            <a:r>
              <a:rPr lang="fi-FI" err="1"/>
              <a:t>environment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74122-B4AA-5624-3863-301BDF8BC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9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52FFEE-EA5A-6BF7-31C4-2802C6FEF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5" y="2478024"/>
            <a:ext cx="4105275" cy="3694176"/>
          </a:xfrm>
        </p:spPr>
        <p:txBody>
          <a:bodyPr>
            <a:normAutofit/>
          </a:bodyPr>
          <a:lstStyle/>
          <a:p>
            <a:r>
              <a:rPr lang="en-US" sz="2000"/>
              <a:t>Integrating to the attractor ring, velocity cells and landmark cells with Hebbian plasticity allows an exploring animal to learn the geometry of its environment.</a:t>
            </a:r>
          </a:p>
          <a:p>
            <a:r>
              <a:rPr lang="en-US" sz="2000"/>
              <a:t>Here we see a mouse moving in a 1D world along with the activations and learning of the network.</a:t>
            </a:r>
          </a:p>
        </p:txBody>
      </p:sp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ACD2B0BF-9F04-4FF7-35A2-A00E70C3F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16" t="7162" r="10516"/>
          <a:stretch/>
        </p:blipFill>
        <p:spPr>
          <a:xfrm>
            <a:off x="5270090" y="2094726"/>
            <a:ext cx="6613374" cy="437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97159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 of spatial navigation with ring attractor networks</Template>
  <TotalTime>1</TotalTime>
  <Words>359</Words>
  <Application>Microsoft Office PowerPoint</Application>
  <PresentationFormat>Widescreen</PresentationFormat>
  <Paragraphs>58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Avenir Next LT Pro</vt:lpstr>
      <vt:lpstr>AccentBoxVTI</vt:lpstr>
      <vt:lpstr>Spatial navigation with ring attractor networks</vt:lpstr>
      <vt:lpstr>Ring Attractor Network</vt:lpstr>
      <vt:lpstr>Ring Attractor Network</vt:lpstr>
      <vt:lpstr>Full spatial navigation model (Ocko et al.)</vt:lpstr>
      <vt:lpstr>Velocity cells and their connectivity</vt:lpstr>
      <vt:lpstr>Path integration with velocity sensitive cells</vt:lpstr>
      <vt:lpstr>Landmark cells and their connectivity</vt:lpstr>
      <vt:lpstr>Anchoring representation to landmark cells with Hebbian Learning</vt:lpstr>
      <vt:lpstr>Learning a simple 1D environment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Hannula Sebastian</dc:creator>
  <cp:lastModifiedBy>Hannula Sebastian</cp:lastModifiedBy>
  <cp:revision>1</cp:revision>
  <dcterms:created xsi:type="dcterms:W3CDTF">2024-12-31T10:17:28Z</dcterms:created>
  <dcterms:modified xsi:type="dcterms:W3CDTF">2024-12-31T10:18:40Z</dcterms:modified>
</cp:coreProperties>
</file>